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charset="0"/>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varScale="1">
        <p:scale>
          <a:sx n="70" d="100"/>
          <a:sy n="70" d="100"/>
        </p:scale>
        <p:origin x="48" y="66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E36101F0-E1B2-42CF-8F51-88DF1CC893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FF569828-4CBA-4B89-BE66-BF113CC034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DFF5E2CC-71D1-4A7B-AB4B-9E01646F87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0.25</c:v>
                </c:pt>
                <c:pt idx="1">
                  <c:v>0.31</c:v>
                </c:pt>
                <c:pt idx="2">
                  <c:v>0.33</c:v>
                </c:pt>
                <c:pt idx="3">
                  <c:v>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25%</c:v>
                  </c:pt>
                  <c:pt idx="1">
                    <c:v>31%</c:v>
                  </c:pt>
                  <c:pt idx="2">
                    <c:v>33%</c:v>
                  </c:pt>
                  <c:pt idx="3">
                    <c:v>11%</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r>
                      <a:rPr lang="en-US" dirty="0"/>
                      <a:t>-</a:t>
                    </a:r>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AE26-433D-82F1-4674F4195729}"/>
                </c:ext>
              </c:extLst>
            </c:dLbl>
            <c:dLbl>
              <c:idx val="1"/>
              <c:tx>
                <c:rich>
                  <a:bodyPr/>
                  <a:lstStyle/>
                  <a:p>
                    <a:fld id="{6B74659B-6F96-4C29-BBFB-00027B43AC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86D070A2-F3DC-472A-B86B-0A35F9602F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7F9B9DA4-A472-4D23-B44D-6095192E40A6}" type="CELLRANGE">
                      <a:rPr lang="en-US" smtClean="0"/>
                      <a:pPr/>
                      <a:t>[CELLRANGE]</a:t>
                    </a:fld>
                    <a:r>
                      <a:rPr lang="en-US"/>
                      <a:t>%</a:t>
                    </a:r>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0.11</c:v>
                </c:pt>
                <c:pt idx="2">
                  <c:v>0.49</c:v>
                </c:pt>
                <c:pt idx="3">
                  <c:v>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0</c:v>
                  </c:pt>
                  <c:pt idx="1">
                    <c:v>11%</c:v>
                  </c:pt>
                  <c:pt idx="2">
                    <c:v>49%</c:v>
                  </c:pt>
                  <c:pt idx="3">
                    <c:v>38</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0.83</c:v>
                </c:pt>
                <c:pt idx="1">
                  <c:v>0.82</c:v>
                </c:pt>
                <c:pt idx="2">
                  <c:v>0.87</c:v>
                </c:pt>
                <c:pt idx="3">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BCE99758-7997-400B-91F5-636DAB19BFB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CB80C772-B6CD-4D69-8599-2A1DD16C2E0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E1475216-D0F3-4B7C-8215-88161EDB3B1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0.17</c:v>
                </c:pt>
                <c:pt idx="1">
                  <c:v>0.18</c:v>
                </c:pt>
                <c:pt idx="2">
                  <c:v>0.13</c:v>
                </c:pt>
                <c:pt idx="3">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83%</c:v>
                  </c:pt>
                  <c:pt idx="1">
                    <c:v>82%</c:v>
                  </c:pt>
                  <c:pt idx="2">
                    <c:v>87%</c:v>
                  </c:pt>
                  <c:pt idx="3">
                    <c:v>86%</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0.84</c:v>
                </c:pt>
                <c:pt idx="1">
                  <c:v>0</c:v>
                </c:pt>
                <c:pt idx="2">
                  <c:v>0.74</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AB473FF5-C829-4D1D-A47C-7824E4057D7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65FC4C93-84E1-417B-B79B-A99D2489696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422A8F28-BCBE-4CB3-8F0D-11C122BD37D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891110D5-ACC2-4942-BE7F-EE46D9ACAAA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0.16</c:v>
                </c:pt>
                <c:pt idx="1">
                  <c:v>0</c:v>
                </c:pt>
                <c:pt idx="2">
                  <c:v>0.26</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84%</c:v>
                  </c:pt>
                  <c:pt idx="1">
                    <c:v>-</c:v>
                  </c:pt>
                  <c:pt idx="2">
                    <c:v>74%</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0.82</c:v>
                </c:pt>
                <c:pt idx="1">
                  <c:v>0.85</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3A3B0190-B72D-499B-BFAF-DB5393CA968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EB0A5527-84A9-408E-A2D2-26899BC8368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6D5EC68F-CDA0-4FBF-A4F8-B66DC3576B1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0B3FE714-DC63-40C4-B717-826079C30E8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0.18</c:v>
                </c:pt>
                <c:pt idx="1">
                  <c:v>0.15</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85%</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0.84</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1E0068B5-EF87-466A-BEA1-B5D8055D22D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B75B6BE6-F1F8-4BED-B901-55D891C2D93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0.16</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84%</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90%</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0.85</c:v>
                </c:pt>
                <c:pt idx="1">
                  <c:v>0.84</c:v>
                </c:pt>
                <c:pt idx="2">
                  <c:v>0.93</c:v>
                </c:pt>
                <c:pt idx="3">
                  <c:v>0.9</c:v>
                </c:pt>
                <c:pt idx="4">
                  <c:v>0.94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CBAA550C-F3B6-40FD-B59A-B02A16D525E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D66EDAD3-B059-4375-9600-F3B6E30BFB6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428B1515-FFC8-4ABD-A0E8-575FA0A3EE0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3E654931-2D77-4B5E-A851-3D63F6EF3C3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0.15</c:v>
                </c:pt>
                <c:pt idx="1">
                  <c:v>0.16</c:v>
                </c:pt>
                <c:pt idx="2">
                  <c:v>7.0000000000000007E-2</c:v>
                </c:pt>
                <c:pt idx="3">
                  <c:v>0.1</c:v>
                </c:pt>
                <c:pt idx="4">
                  <c:v>0.06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85%</c:v>
                  </c:pt>
                  <c:pt idx="1">
                    <c:v>84%</c:v>
                  </c:pt>
                  <c:pt idx="2">
                    <c:v>93%</c:v>
                  </c:pt>
                  <c:pt idx="3">
                    <c:v>90%</c:v>
                  </c:pt>
                  <c:pt idx="4">
                    <c:v>94%</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c:v>
                </c:pt>
                <c:pt idx="2">
                  <c:v>0.89</c:v>
                </c:pt>
                <c:pt idx="3">
                  <c:v>0.95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63BE62B6-15C8-450E-A3D6-839004F01F6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8C1EEADE-85C2-4F31-982B-D81ABD89152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6970FD8A-DB0C-4032-B6B2-4D4DF1DA8F4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c:v>
                </c:pt>
                <c:pt idx="2">
                  <c:v>0.11</c:v>
                </c:pt>
                <c:pt idx="3">
                  <c:v>0.05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80%</c:v>
                  </c:pt>
                  <c:pt idx="2">
                    <c:v>89%</c:v>
                  </c:pt>
                  <c:pt idx="3">
                    <c:v>95%</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c:v>
                </c:pt>
                <c:pt idx="1">
                  <c:v>0.78</c:v>
                </c:pt>
                <c:pt idx="2">
                  <c:v>0.96</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9A13BA84-486A-44C4-A90A-4C835E91FCD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0FEB042B-4812-4CE1-8F6F-9E3C86F277C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A6BF75E2-7EAC-4243-92EB-0C1D3D2E2C7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5851F74A-5D77-4075-81A4-468E92FF712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c:v>
                </c:pt>
                <c:pt idx="1">
                  <c:v>0.22</c:v>
                </c:pt>
                <c:pt idx="2">
                  <c:v>0.04</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90%</c:v>
                  </c:pt>
                  <c:pt idx="1">
                    <c:v>78%</c:v>
                  </c:pt>
                  <c:pt idx="2">
                    <c:v>96%</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0.9</c:v>
                </c:pt>
                <c:pt idx="1">
                  <c:v>0.9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F3A4DA4E-CE0D-4E76-ABC9-682B56A32CA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99C595F0-21D2-4D37-924E-4A96C0D1B31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2757A177-F33A-4E62-9B09-71E5B0CB587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92A69D9A-4BE4-413C-B1E5-C877F1243D3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c:v>
                </c:pt>
                <c:pt idx="1">
                  <c:v>0.1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90%</c:v>
                  </c:pt>
                  <c:pt idx="1">
                    <c:v>90%</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0.9</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C505C659-63CE-4056-9F36-D1EBB06C747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032B4919-2E8D-46ED-AF9E-47A62CC97D0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90%</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90</c:v>
                </c:pt>
                <c:pt idx="2">
                  <c:v>3</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91</c:v>
                </c:pt>
                <c:pt idx="1">
                  <c:v>6</c:v>
                </c:pt>
                <c:pt idx="2">
                  <c:v>2</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EDDC26CC-DAC7-4D88-A142-416EE0DED1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8641C9D8-3574-4631-8D1C-E668FC6BEB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8CA6CD17-473A-444B-9A83-D32EC4054A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414EA22E-5629-44B0-9F04-7156E41A03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r>
                      <a:rPr lang="en-GB"/>
                      <a:t>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15E-48E7-9278-D03DDCBD9794}"/>
                </c:ext>
              </c:extLst>
            </c:dLbl>
            <c:dLbl>
              <c:idx val="6"/>
              <c:tx>
                <c:rich>
                  <a:bodyPr/>
                  <a:lstStyle/>
                  <a:p>
                    <a:fld id="{C56D75ED-E070-4963-BE3E-3C9AFE7B6D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52</c:v>
                </c:pt>
                <c:pt idx="1">
                  <c:v>5</c:v>
                </c:pt>
                <c:pt idx="2">
                  <c:v>2</c:v>
                </c:pt>
                <c:pt idx="3">
                  <c:v>2</c:v>
                </c:pt>
                <c:pt idx="4">
                  <c:v>1</c:v>
                </c:pt>
                <c:pt idx="5">
                  <c:v>1</c:v>
                </c:pt>
                <c:pt idx="6">
                  <c:v>40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52%</c:v>
                  </c:pt>
                  <c:pt idx="1">
                    <c:v>5%</c:v>
                  </c:pt>
                  <c:pt idx="2">
                    <c:v>2%</c:v>
                  </c:pt>
                  <c:pt idx="3">
                    <c:v>2%</c:v>
                  </c:pt>
                  <c:pt idx="4">
                    <c:v>1%</c:v>
                  </c:pt>
                  <c:pt idx="5">
                    <c:v>1%q</c:v>
                  </c:pt>
                  <c:pt idx="6">
                    <c:v>40%</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284CBD60-0F8E-44A6-AC95-3E63D9B170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F466616E-CBB8-4625-ABC4-E322F1E549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030B4125-F615-46E2-9664-6F6386D16F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D5A85AA1-18B8-426A-828F-BACC893D59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D82C429E-D222-41DB-81B6-AE7B3257DAA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3082EF02-4364-4640-AE7B-AFE879849C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9</c:v>
                </c:pt>
                <c:pt idx="2">
                  <c:v>5</c:v>
                </c:pt>
                <c:pt idx="3">
                  <c:v>5</c:v>
                </c:pt>
                <c:pt idx="4">
                  <c:v>14</c:v>
                </c:pt>
                <c:pt idx="5">
                  <c:v>4</c:v>
                </c:pt>
                <c:pt idx="6">
                  <c:v>32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49%</c:v>
                  </c:pt>
                  <c:pt idx="1">
                    <c:v>9%</c:v>
                  </c:pt>
                  <c:pt idx="2">
                    <c:v>5%</c:v>
                  </c:pt>
                  <c:pt idx="3">
                    <c:v>5%</c:v>
                  </c:pt>
                  <c:pt idx="4">
                    <c:v>14%</c:v>
                  </c:pt>
                  <c:pt idx="5">
                    <c:v>4%</c:v>
                  </c:pt>
                  <c:pt idx="6">
                    <c:v>32%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6C4B8765-C737-415F-A603-699ADAC37F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67FB8063-8CF2-4D99-9FEE-532054BBD4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12</c:v>
                </c:pt>
                <c:pt idx="1">
                  <c:v>88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12%</c:v>
                  </c:pt>
                  <c:pt idx="1">
                    <c:v>88%</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5B51A83D-7BBA-4B26-8A23-ADC51AF26B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922F535D-7A57-49B5-9D83-8603CD67E3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0FFE8406-D71D-4946-9879-09B4021985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0348489F-5BAB-401C-A23A-FD59FB5D4C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781A1564-40D0-4564-9F7E-A944D450EC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2A30F0F5-BA6F-41CA-96AA-1B041673E5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3177C49F-0A6D-4E8D-97A3-4602B8AB90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FDF0F72C-896F-46C5-BC71-5E6502AC94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0.55000000000000004</c:v>
                </c:pt>
                <c:pt idx="1">
                  <c:v>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55%</c:v>
                  </c:pt>
                  <c:pt idx="1">
                    <c:v>43%</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4B72DE49-4C29-4EC3-AB67-6F9E2C32FB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3C4667A1-E45A-4205-806F-281E8540A7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1617378A-7EE7-4371-AE2E-ECB895DAF2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F6E1637C-812C-4CB0-BCFC-A62CBF4B0C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0.54</c:v>
                </c:pt>
                <c:pt idx="1">
                  <c:v>0.46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54%</c:v>
                  </c:pt>
                  <c:pt idx="1">
                    <c:v>46%</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D6B66679-12C8-47D1-9C74-85B9DC06E0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7EDBFBA2-E0E9-46F7-BFAC-1011852032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22</c:v>
                </c:pt>
                <c:pt idx="1">
                  <c:v>78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22%</c:v>
                  </c:pt>
                  <c:pt idx="1">
                    <c:v>78%</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5CC69EF8-CBEC-4F22-8E0E-3E31AB3E6B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B81786F7-BB3F-4617-8B04-D816F64F83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c:v>
                </c:pt>
                <c:pt idx="1">
                  <c:v>98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c:v>
                  </c:pt>
                  <c:pt idx="1">
                    <c:v>98%</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173BD70F-1DF8-465F-BA57-BFA6B6B4CC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3%</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97%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3%q</c:v>
                  </c:pt>
                  <c:pt idx="1">
                    <c:v>97%p</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13B725B-28A0-4783-9E7F-A72B4C72C5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66642C4F-824E-4861-BB62-1D36C6ADFD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89%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r>
                      <a:rPr lang="en-GB"/>
                      <a:t>76%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70A4A8F9-8B55-45F4-92E0-431FC478D4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38B3AA3D-A889-4BE7-B7CD-DB34312BA8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8D0C8008-EAE6-4549-B993-32B5CA4B24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83</c:v>
                </c:pt>
                <c:pt idx="1">
                  <c:v>94</c:v>
                </c:pt>
                <c:pt idx="2">
                  <c:v>89</c:v>
                </c:pt>
                <c:pt idx="3">
                  <c:v>76</c:v>
                </c:pt>
                <c:pt idx="4">
                  <c:v>93</c:v>
                </c:pt>
                <c:pt idx="5">
                  <c:v>35</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83%</c:v>
                  </c:pt>
                  <c:pt idx="1">
                    <c:v>94%</c:v>
                  </c:pt>
                  <c:pt idx="2">
                    <c:v>89%p</c:v>
                  </c:pt>
                  <c:pt idx="3">
                    <c:v>76%p</c:v>
                  </c:pt>
                  <c:pt idx="4">
                    <c:v>93%</c:v>
                  </c:pt>
                  <c:pt idx="5">
                    <c:v>35%</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C1755EC-233B-4EB8-8702-C1D1C33416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8B128401-4AFF-4CCE-9720-CD8E891784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78%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11EEFAAD-C157-44B1-A9D2-74B866E045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BF239522-916F-47CE-AF54-62ECC1C3D2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r>
                      <a:rPr lang="en-GB"/>
                      <a:t>51%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E36-4621-A2A8-3ADDA83CA04C}"/>
                </c:ext>
              </c:extLst>
            </c:dLbl>
            <c:dLbl>
              <c:idx val="6"/>
              <c:tx>
                <c:rich>
                  <a:bodyPr/>
                  <a:lstStyle/>
                  <a:p>
                    <a:fld id="{65239197-FC1F-439C-B893-458517023B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80</c:v>
                </c:pt>
                <c:pt idx="1">
                  <c:v>86</c:v>
                </c:pt>
                <c:pt idx="2">
                  <c:v>78</c:v>
                </c:pt>
                <c:pt idx="3">
                  <c:v>69</c:v>
                </c:pt>
                <c:pt idx="4">
                  <c:v>88</c:v>
                </c:pt>
                <c:pt idx="5">
                  <c:v>51</c:v>
                </c:pt>
                <c:pt idx="6">
                  <c:v>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80%</c:v>
                  </c:pt>
                  <c:pt idx="1">
                    <c:v>86%</c:v>
                  </c:pt>
                  <c:pt idx="2">
                    <c:v>78%p</c:v>
                  </c:pt>
                  <c:pt idx="3">
                    <c:v>69%</c:v>
                  </c:pt>
                  <c:pt idx="4">
                    <c:v>88%</c:v>
                  </c:pt>
                  <c:pt idx="5">
                    <c:v>51%p</c:v>
                  </c:pt>
                  <c:pt idx="6">
                    <c:v>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58</c:v>
                </c:pt>
                <c:pt idx="1">
                  <c:v>29</c:v>
                </c:pt>
                <c:pt idx="2">
                  <c:v>11</c:v>
                </c:pt>
                <c:pt idx="3">
                  <c:v>2</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46</c:v>
                </c:pt>
                <c:pt idx="1">
                  <c:v>32</c:v>
                </c:pt>
                <c:pt idx="2">
                  <c:v>17</c:v>
                </c:pt>
                <c:pt idx="3">
                  <c:v>4</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5766486D-1CF9-4ACE-9363-5B1D66A8C3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BEE43B29-4070-44D0-94AE-42B7BE0DE5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98%</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CB26E763-CF8B-4448-BCF3-1E925AC05C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44FD9FA2-EC38-4525-B6BB-D9A497F2BB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c:v>
                </c:pt>
                <c:pt idx="1">
                  <c:v>22</c:v>
                </c:pt>
                <c:pt idx="2">
                  <c:v>74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7</c:v>
                </c:pt>
                <c:pt idx="1">
                  <c:v>46</c:v>
                </c:pt>
                <c:pt idx="2">
                  <c:v>47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16</c:v>
                </c:pt>
                <c:pt idx="2">
                  <c:v>30</c:v>
                </c:pt>
                <c:pt idx="3">
                  <c:v>22</c:v>
                </c:pt>
                <c:pt idx="4">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20</c:v>
                </c:pt>
                <c:pt idx="1">
                  <c:v>25</c:v>
                </c:pt>
                <c:pt idx="2">
                  <c:v>15</c:v>
                </c:pt>
                <c:pt idx="3">
                  <c:v>20</c:v>
                </c:pt>
                <c:pt idx="4">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0.10199999999999999</c:v>
                </c:pt>
                <c:pt idx="1">
                  <c:v>0.21099999999999999</c:v>
                </c:pt>
                <c:pt idx="2">
                  <c:v>0.254</c:v>
                </c:pt>
                <c:pt idx="3">
                  <c:v>0.223</c:v>
                </c:pt>
                <c:pt idx="4">
                  <c:v>0.20899999999999999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0.11600000000000001</c:v>
                </c:pt>
                <c:pt idx="1">
                  <c:v>0.17399999999999999</c:v>
                </c:pt>
                <c:pt idx="2">
                  <c:v>0.26800000000000002</c:v>
                </c:pt>
                <c:pt idx="3">
                  <c:v>0.214</c:v>
                </c:pt>
                <c:pt idx="4">
                  <c:v>0.22800000000000001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11</c:v>
                </c:pt>
                <c:pt idx="2">
                  <c:v>27</c:v>
                </c:pt>
                <c:pt idx="3">
                  <c:v>23</c:v>
                </c:pt>
                <c:pt idx="4">
                  <c:v>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21</c:v>
                </c:pt>
                <c:pt idx="2">
                  <c:v>19</c:v>
                </c:pt>
                <c:pt idx="3">
                  <c:v>17</c:v>
                </c:pt>
                <c:pt idx="4">
                  <c:v>32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23</c:v>
                </c:pt>
                <c:pt idx="2">
                  <c:v>29</c:v>
                </c:pt>
                <c:pt idx="3">
                  <c:v>19</c:v>
                </c:pt>
                <c:pt idx="4">
                  <c:v>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32</c:v>
                </c:pt>
                <c:pt idx="1">
                  <c:v>27</c:v>
                </c:pt>
                <c:pt idx="2">
                  <c:v>16</c:v>
                </c:pt>
                <c:pt idx="3">
                  <c:v>15</c:v>
                </c:pt>
                <c:pt idx="4">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ADE5154A-8F52-497E-AB03-575281BA45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6E12B946-ED38-4392-9622-D70287B6A4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97B1181E-06B2-4200-B70D-212C40F3FD0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0D02AA88-7E8C-4935-BD68-C45D7D754D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c:v>
                </c:pt>
                <c:pt idx="1">
                  <c:v>0.02</c:v>
                </c:pt>
                <c:pt idx="2">
                  <c:v>0.04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90%</c:v>
                  </c:pt>
                  <c:pt idx="1">
                    <c:v>2%</c:v>
                  </c:pt>
                  <c:pt idx="2">
                    <c:v>4%</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D4EC3647-9436-4B79-8991-D10FA62BA9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D8312EFE-8B31-4CAC-811D-0944D60882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54B6CDED-B2B9-419B-B3C7-7297C77A26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FC737721-952B-4570-8989-B49726A265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c:v>
                </c:pt>
                <c:pt idx="1">
                  <c:v>0.02</c:v>
                </c:pt>
                <c:pt idx="2">
                  <c:v>0.05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90%</c:v>
                  </c:pt>
                  <c:pt idx="1">
                    <c:v>2%</c:v>
                  </c:pt>
                  <c:pt idx="2">
                    <c:v>5%</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6</c:v>
                </c:pt>
                <c:pt idx="2">
                  <c:v>28</c:v>
                </c:pt>
                <c:pt idx="3">
                  <c:v>22</c:v>
                </c:pt>
                <c:pt idx="4">
                  <c:v>37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19</c:v>
                </c:pt>
                <c:pt idx="1">
                  <c:v>17</c:v>
                </c:pt>
                <c:pt idx="2">
                  <c:v>23</c:v>
                </c:pt>
                <c:pt idx="3">
                  <c:v>17</c:v>
                </c:pt>
                <c:pt idx="4">
                  <c:v>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9</c:v>
                </c:pt>
                <c:pt idx="1">
                  <c:v>19</c:v>
                </c:pt>
                <c:pt idx="2">
                  <c:v>45</c:v>
                </c:pt>
                <c:pt idx="3">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27</c:v>
                </c:pt>
                <c:pt idx="1">
                  <c:v>35</c:v>
                </c:pt>
                <c:pt idx="2">
                  <c:v>31</c:v>
                </c:pt>
                <c:pt idx="3">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44</c:v>
                </c:pt>
                <c:pt idx="1">
                  <c:v>40</c:v>
                </c:pt>
                <c:pt idx="2">
                  <c:v>12</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65</c:v>
                </c:pt>
                <c:pt idx="1">
                  <c:v>24</c:v>
                </c:pt>
                <c:pt idx="2">
                  <c:v>7</c:v>
                </c:pt>
                <c:pt idx="3">
                  <c:v>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31</c:v>
                </c:pt>
                <c:pt idx="1">
                  <c:v>53</c:v>
                </c:pt>
                <c:pt idx="2">
                  <c:v>12</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30</c:v>
                </c:pt>
                <c:pt idx="1">
                  <c:v>50</c:v>
                </c:pt>
                <c:pt idx="2">
                  <c:v>16</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A9BF7841-8CD8-43AC-AD49-BE94A3E124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3C4BF9B9-4ECD-4FDB-8ED7-1F73DC70F8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31EEB5BA-6A2A-4229-993C-9751D8B524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14%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86</c:v>
                </c:pt>
                <c:pt idx="1">
                  <c:v>14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86%p</c:v>
                  </c:pt>
                  <c:pt idx="1">
                    <c:v>14%q</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3AD91922-9B11-4887-90A1-D6932EB9926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32ED6539-0ED0-48F6-9B9B-CD6015EDFC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57</c:v>
                </c:pt>
                <c:pt idx="1">
                  <c:v>43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57%</c:v>
                  </c:pt>
                  <c:pt idx="1">
                    <c:v>43%</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3D3F0E56-20AC-4F10-BF17-CD6BC9CB13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3059CD82-757D-4AE3-962E-825EDDC707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EC76F111-D18E-48F7-8EEB-B9DDF05A59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45999414-5B8D-4EC3-B62A-A0ABE3742D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36</c:v>
                </c:pt>
                <c:pt idx="1">
                  <c:v>64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36%</c:v>
                  </c:pt>
                  <c:pt idx="1">
                    <c:v>64%</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6C7BF0BC-A1F2-431C-8590-1A8EC1B5A1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5475D434-E1BD-49D6-A208-460B04EA01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42%</c:v>
                  </c:pt>
                  <c:pt idx="1">
                    <c:v>58%</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AC3C59F3-289A-4E11-A445-19B6C57C40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FAECF374-7C72-4C64-8D7E-E42E8BAE5E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42%</c:v>
                  </c:pt>
                  <c:pt idx="1">
                    <c:v>58%</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E7890FAA-9785-4550-89BC-38F8F49D82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1DE09141-2E7B-4C06-BC7A-5128F2D0F6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31</c:v>
                </c:pt>
                <c:pt idx="1">
                  <c:v>69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31%</c:v>
                  </c:pt>
                  <c:pt idx="1">
                    <c:v>69%</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7CA7E945-893C-46A3-BD45-06FB30A40A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29DE008E-55C6-4629-9DD7-1DA5E9BF58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317A006F-2966-4AE6-BF01-7B69EFB681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81%p</c:v>
                  </c:pt>
                  <c:pt idx="1">
                    <c:v>19%q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687FDE3A-1B65-4200-955B-0CD7F4710D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110DD08C-0275-4E18-BD0A-35DA77AF5C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59</c:v>
                </c:pt>
                <c:pt idx="1">
                  <c:v>41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59%</c:v>
                  </c:pt>
                  <c:pt idx="1">
                    <c:v>41%</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8122DD2E-00DE-4438-BE04-2757D0F7EB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A41BF66E-CF7B-4E7D-B4CE-CFB4C50330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52</c:v>
                </c:pt>
                <c:pt idx="1">
                  <c:v>48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52%</c:v>
                  </c:pt>
                  <c:pt idx="1">
                    <c:v>48%</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E4ED2F7F-D877-470E-BDBF-AC413F3660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090E3DE0-7C58-4915-99BB-C507B74C8D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34196AFA-C35D-4A52-8643-7194AC7EAAB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4C19C4F2-F65C-46AA-BA3F-8D9E359A86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49</c:v>
                </c:pt>
                <c:pt idx="1">
                  <c:v>36</c:v>
                </c:pt>
                <c:pt idx="2">
                  <c:v>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41</c:v>
                </c:pt>
                <c:pt idx="1">
                  <c:v>49</c:v>
                </c:pt>
                <c:pt idx="2">
                  <c:v>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1A9DB1CF-0B0A-4862-95BC-D8C897B6F0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03A485AD-8933-47EF-9223-D165D4C6FCB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r>
                      <a:rPr lang="en-GB"/>
                      <a:t>38%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519-4C1F-9643-9A55D10271AC}"/>
                </c:ext>
              </c:extLst>
            </c:dLbl>
            <c:dLbl>
              <c:idx val="4"/>
              <c:tx>
                <c:rich>
                  <a:bodyPr/>
                  <a:lstStyle/>
                  <a:p>
                    <a:fld id="{3BE19E94-C132-4C5B-821B-EE0CA2E77C1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825A32DF-A52C-406C-AC15-C572487121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4314CF7E-1A05-4533-A4C4-B24ECC8032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63</c:v>
                </c:pt>
                <c:pt idx="1">
                  <c:v>6</c:v>
                </c:pt>
                <c:pt idx="2">
                  <c:v>68</c:v>
                </c:pt>
                <c:pt idx="3">
                  <c:v>38</c:v>
                </c:pt>
                <c:pt idx="4">
                  <c:v>22</c:v>
                </c:pt>
                <c:pt idx="5">
                  <c:v>19</c:v>
                </c:pt>
                <c:pt idx="6">
                  <c:v>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63%</c:v>
                  </c:pt>
                  <c:pt idx="1">
                    <c:v>6%</c:v>
                  </c:pt>
                  <c:pt idx="2">
                    <c:v>68%</c:v>
                  </c:pt>
                  <c:pt idx="3">
                    <c:v>38%p</c:v>
                  </c:pt>
                  <c:pt idx="4">
                    <c:v>22%</c:v>
                  </c:pt>
                  <c:pt idx="5">
                    <c:v>19%</c:v>
                  </c:pt>
                  <c:pt idx="6">
                    <c:v>9%</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948CBAF1-A7E8-4A1A-9230-2F7F4305DE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C2AF14D7-D872-420B-B0C5-979D3EA8F5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593333BD-DEF9-408F-9DBA-231961044E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EA31E801-6B6A-4623-9A2E-556D949C36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2D1F2D62-93A2-46A6-85DC-B533BD28F2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A146DE97-4661-4672-8644-6597FECDEC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29</c:v>
                </c:pt>
                <c:pt idx="1">
                  <c:v>15</c:v>
                </c:pt>
                <c:pt idx="2">
                  <c:v>38</c:v>
                </c:pt>
                <c:pt idx="3">
                  <c:v>47</c:v>
                </c:pt>
                <c:pt idx="4">
                  <c:v>4</c:v>
                </c:pt>
                <c:pt idx="5">
                  <c:v>16</c:v>
                </c:pt>
                <c:pt idx="6">
                  <c:v>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29%</c:v>
                  </c:pt>
                  <c:pt idx="1">
                    <c:v>15%</c:v>
                  </c:pt>
                  <c:pt idx="2">
                    <c:v>38%</c:v>
                  </c:pt>
                  <c:pt idx="3">
                    <c:v>47%</c:v>
                  </c:pt>
                  <c:pt idx="4">
                    <c:v>4%</c:v>
                  </c:pt>
                  <c:pt idx="5">
                    <c:v>16%</c:v>
                  </c:pt>
                  <c:pt idx="6">
                    <c:v>8%</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53</c:v>
                </c:pt>
                <c:pt idx="1">
                  <c:v>39</c:v>
                </c:pt>
                <c:pt idx="2">
                  <c:v>7</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54</c:v>
                </c:pt>
                <c:pt idx="1">
                  <c:v>39</c:v>
                </c:pt>
                <c:pt idx="2">
                  <c:v>5</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84%</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0.85</c:v>
                </c:pt>
                <c:pt idx="1">
                  <c:v>0.84</c:v>
                </c:pt>
                <c:pt idx="2">
                  <c:v>0.81</c:v>
                </c:pt>
                <c:pt idx="3">
                  <c:v>0.86</c:v>
                </c:pt>
                <c:pt idx="4">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1E78EF55-D2FD-4D9A-8CF6-7389FE5BB08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CBD35084-00FE-4225-8D17-66EB7413F81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F7199C03-9A07-48CB-A2BC-9D5FFF548E6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4DD100EB-F2D3-4C2C-896F-97ECCB02DAF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0.15</c:v>
                </c:pt>
                <c:pt idx="1">
                  <c:v>0.16</c:v>
                </c:pt>
                <c:pt idx="2">
                  <c:v>0.19</c:v>
                </c:pt>
                <c:pt idx="3">
                  <c:v>0.14000000000000001</c:v>
                </c:pt>
                <c:pt idx="4">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85%</c:v>
                  </c:pt>
                  <c:pt idx="1">
                    <c:v>84%</c:v>
                  </c:pt>
                  <c:pt idx="2">
                    <c:v>81%</c:v>
                  </c:pt>
                  <c:pt idx="3">
                    <c:v>86%</c:v>
                  </c:pt>
                  <c:pt idx="4">
                    <c:v>86%</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SUSSEX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SUSSEX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SUSSEX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SUSSEX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SUSSEX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SUSSEX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893900837"/>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a foot check as part of their last annual review
Having a urine test as part of their last annual review
Healthcare professionals providing information about the potential complications of living with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687587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186612447"/>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support from other people living with diabetes
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2820563"/>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SUSSEX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20114400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67191092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91% of respondents who were marked as Type 1 in the sample selected ‘Type 1’, 6% selected ‘Type 2’, 2% selected ‘Other’ and 1% selected ‘I don’t know’ ​</a:t>
            </a:r>
          </a:p>
          <a:p>
            <a:pPr marL="171450" indent="-171450">
              <a:buFont typeface="Arial" panose="020B0604020202020204" pitchFamily="34" charset="0"/>
              <a:buChar char="•"/>
              <a:defRPr/>
            </a:pPr>
            <a:r>
              <a:rPr lang="en-GB" sz="1200" dirty="0">
                <a:solidFill>
                  <a:schemeClr val="tx1"/>
                </a:solidFill>
                <a:effectLst/>
              </a:rPr>
              <a:t>90% of respondents who were marked as Type 2 in the sample selected ‘Type 2’, 4% selected ‘Type 1’, 3% selected ‘Other’ and 3%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(451); Type 2, ICS (594)).</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753418204"/>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114701665"/>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321193459"/>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64497046"/>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304674490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(392); Type 2, National (19,941), ICS (474))</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97389357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35398753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(393); Type 2, National (22,278), ICS (554))</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44055434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365813483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(356); Type 2, National (21,082), ICS (494))</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05340322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305941160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(451); Type 2, National (24,180), ICS (591))</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89199938"/>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316967216"/>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601278483"/>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1753011004"/>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379418766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(438); Type 2, National (22,482), ICS (569))</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9799965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20374319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07027487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384901881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18339039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407712940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4307156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257070591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289980218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(441); Type 2, National (22,670), ICS (574))</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316911166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383860990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351318266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61514115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51587416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19606382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58170935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272116569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407975481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(448); Type 2, National (24,076), ICS (584))</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18048656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42361233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290806860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374109556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340217903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320074940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133098488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373241736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(449); Type 2, National (24,153), ICS (593))</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206896939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281325947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55478272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5142919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222093940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306707257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415660125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80491762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01964477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(446); Type 2, National (24,135), ICS (590))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72882917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383063857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279510640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17898973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91221357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03908402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43314507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104234587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429168190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(447); Type 2, National (24,084), ICS (587))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33488428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259595618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370958429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136799959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59017815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03286503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410877991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238609442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04299307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(449); Type 2, National (24,070), ICS (585))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88798255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3177985258"/>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91476829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2330137740"/>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725128878"/>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77563856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118371795"/>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418124313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428998192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(448); Type 2, National (24,260), ICS (593))</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275641602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34107911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96628880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422662848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45299570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36013370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46865580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129673529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14972504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(449); Type 2, National (24,267), ICS (591))</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95936563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378864355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43528783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12251341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388992661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349051453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274519795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61110116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13122549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(449); Type 2, National (24,196), ICS (589))</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05187498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45128512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314216121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(447); Type 2, National (24,019), ICS (587))</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88594569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72588791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(215); Type 2, National (11,860), ICS (294))</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44514635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401611122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(437); Type 2, National (21,228), ICS (514))</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112633801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71215228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(427); Type 2, National (20,915), ICS (514))</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61932852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22830709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(407); Type 2, National (20,086), ICS (474))</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152503820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109199130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(413); Type 2, National (21,890), ICS (527))</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26800923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69678865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(393); Type 2, National (18,585), ICS (444))</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87821114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10652509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253510920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34571518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08364715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365986312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94346882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58129301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(437); Type 2, National (22,580), ICS (551))</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126836756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1113303517"/>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3372619401"/>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2919227719"/>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319891339"/>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7707759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(330); Type 2, National (12,350), ICS (292))</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99596534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841473679"/>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71203445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25598468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46744935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399410153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192227647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366066786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(431); Type 2, National (10,911), ICS (279))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394918974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415847653"/>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903899"/>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34843593"/>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625907031"/>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68507950"/>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057291603"/>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(437))</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357324142"/>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71322574"/>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013725028"/>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145256473"/>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696722981"/>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517378885"/>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(568))</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SUSSEX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2,377</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1,047</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44%</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452</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595</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938</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1,439</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757955780"/>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830431176"/>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2370454454"/>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96003620"/>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2457496222"/>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921097531"/>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627360354"/>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SUSSEX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824760126"/>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foot check as part of their last annual review
Having a smoking status review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1085063"/>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583667424"/>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7824468"/>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1936</TotalTime>
  <Words>5320</Words>
  <Application>Microsoft Office PowerPoint</Application>
  <PresentationFormat>Widescreen</PresentationFormat>
  <Paragraphs>810</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Barlow</vt:lpstr>
      <vt:lpstr>Wingdings</vt:lpstr>
      <vt:lpstr>Arial Black</vt:lpstr>
      <vt:lpstr>Arial</vt:lpstr>
      <vt:lpstr>Roboto</vt:lpstr>
      <vt:lpstr>Wingdings 3</vt:lpstr>
      <vt:lpstr>Arial (Body)</vt:lpstr>
      <vt:lpstr>Segoe UI</vt:lpstr>
      <vt:lpstr>HelveticaNeueLT Std Lt Cn</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173</cp:revision>
  <cp:lastPrinted>2024-09-17T13:37:47Z</cp:lastPrinted>
  <dcterms:created xsi:type="dcterms:W3CDTF">2024-06-17T14:42:21Z</dcterms:created>
  <dcterms:modified xsi:type="dcterms:W3CDTF">2024-12-04T11:21:47Z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